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Nuni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6.xml"/><Relationship Id="rId33" Type="http://schemas.openxmlformats.org/officeDocument/2006/relationships/font" Target="fonts/Roboto-bold.fntdata"/><Relationship Id="rId10" Type="http://schemas.openxmlformats.org/officeDocument/2006/relationships/slide" Target="slides/slide5.xml"/><Relationship Id="rId32" Type="http://schemas.openxmlformats.org/officeDocument/2006/relationships/font" Target="fonts/Roboto-regular.fntdata"/><Relationship Id="rId13" Type="http://schemas.openxmlformats.org/officeDocument/2006/relationships/slide" Target="slides/slide8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-italic.fntdata"/><Relationship Id="rId15" Type="http://schemas.openxmlformats.org/officeDocument/2006/relationships/slide" Target="slides/slide10.xml"/><Relationship Id="rId37" Type="http://schemas.openxmlformats.org/officeDocument/2006/relationships/font" Target="fonts/Nunito-bold.fntdata"/><Relationship Id="rId14" Type="http://schemas.openxmlformats.org/officeDocument/2006/relationships/slide" Target="slides/slide9.xml"/><Relationship Id="rId36" Type="http://schemas.openxmlformats.org/officeDocument/2006/relationships/font" Target="fonts/Nunito-regular.fntdata"/><Relationship Id="rId17" Type="http://schemas.openxmlformats.org/officeDocument/2006/relationships/slide" Target="slides/slide12.xml"/><Relationship Id="rId39" Type="http://schemas.openxmlformats.org/officeDocument/2006/relationships/font" Target="fonts/Nunito-boldItalic.fntdata"/><Relationship Id="rId16" Type="http://schemas.openxmlformats.org/officeDocument/2006/relationships/slide" Target="slides/slide11.xml"/><Relationship Id="rId38" Type="http://schemas.openxmlformats.org/officeDocument/2006/relationships/font" Target="fonts/Nuni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06b42363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06b42363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e06b42363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e06b42363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06b42363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e06b42363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06b42363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06b42363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d17c9e128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d17c9e12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06b42363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e06b42363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06b42363e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e06b42363e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e06b42363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e06b42363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e06b4236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e06b4236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06b42363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06b4236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06b42363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06b42363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06b42363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e06b42363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3ef18187c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3ef18187c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06b42363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e06b42363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7" name="Google Shape;127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8" name="Google Shape;128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Nombre de la empresa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2" name="Google Shape;132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6" name="Google Shape;13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7" name="Google Shape;13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41" name="Google Shape;141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4" name="Google Shape;144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2" name="Google Shape;152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58" name="Google Shape;158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" name="Google Shape;160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1" name="Google Shape;161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4" name="Google Shape;164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5" name="Google Shape;165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6" name="Google Shape;166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acostatorrissi/grupo_ocho_tandil" TargetMode="External"/><Relationship Id="rId4" Type="http://schemas.openxmlformats.org/officeDocument/2006/relationships/hyperlink" Target="https://grupo-ocho-tandil.atlassian.net/jira/software/projects/GOT/boards/1/backlog" TargetMode="External"/><Relationship Id="rId5" Type="http://schemas.openxmlformats.org/officeDocument/2006/relationships/hyperlink" Target="https://grupo-ocho-tandil.atlassian.net/jira/software/projects/GOT/boards/1/reports" TargetMode="External"/><Relationship Id="rId6" Type="http://schemas.openxmlformats.org/officeDocument/2006/relationships/hyperlink" Target="https://www.figma.com/file/iCL7euqIf0MsK72seehGYm/Untitled?node-id=0%3A1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ctrTitle"/>
          </p:nvPr>
        </p:nvSpPr>
        <p:spPr>
          <a:xfrm>
            <a:off x="729575" y="1283800"/>
            <a:ext cx="4890900" cy="16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</a:rPr>
              <a:t>Cooperativa de recuperadores Tandil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75" name="Google Shape;175;p18"/>
          <p:cNvSpPr txBox="1"/>
          <p:nvPr>
            <p:ph idx="1" type="subTitle"/>
          </p:nvPr>
        </p:nvSpPr>
        <p:spPr>
          <a:xfrm>
            <a:off x="729575" y="3259625"/>
            <a:ext cx="4890900" cy="6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/>
              <a:t>Introducción</a:t>
            </a:r>
            <a:r>
              <a:rPr b="1" lang="es" sz="1500"/>
              <a:t> a las </a:t>
            </a:r>
            <a:r>
              <a:rPr b="1" lang="es" sz="1500"/>
              <a:t>metodologías de desarrollo </a:t>
            </a:r>
            <a:r>
              <a:rPr b="1" lang="es" sz="1500"/>
              <a:t> del software</a:t>
            </a:r>
            <a:endParaRPr b="1" sz="1500"/>
          </a:p>
        </p:txBody>
      </p:sp>
      <p:sp>
        <p:nvSpPr>
          <p:cNvPr id="176" name="Google Shape;176;p18"/>
          <p:cNvSpPr txBox="1"/>
          <p:nvPr/>
        </p:nvSpPr>
        <p:spPr>
          <a:xfrm>
            <a:off x="6432475" y="3495100"/>
            <a:ext cx="2106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Marcos Acosta Torrissi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Eugenia Jorge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Leandro Lazarte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Facundo Samartino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Agustin Simon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446175" y="545325"/>
            <a:ext cx="78786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</p:txBody>
      </p:sp>
      <p:sp>
        <p:nvSpPr>
          <p:cNvPr id="234" name="Google Shape;234;p27"/>
          <p:cNvSpPr txBox="1"/>
          <p:nvPr/>
        </p:nvSpPr>
        <p:spPr>
          <a:xfrm>
            <a:off x="3284200" y="3737200"/>
            <a:ext cx="53583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 Hubo acuerdo en la primer </a:t>
            </a:r>
            <a:r>
              <a:rPr lang="es" sz="18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votación</a:t>
            </a:r>
            <a:r>
              <a:rPr lang="es" sz="18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, dando como resultado 20 story points</a:t>
            </a:r>
            <a:endParaRPr sz="18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7"/>
          <p:cNvSpPr txBox="1"/>
          <p:nvPr/>
        </p:nvSpPr>
        <p:spPr>
          <a:xfrm>
            <a:off x="446175" y="1118425"/>
            <a:ext cx="2627400" cy="4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GOT-17</a:t>
            </a:r>
            <a:br>
              <a:rPr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s" sz="2300">
                <a:latin typeface="Roboto"/>
                <a:ea typeface="Roboto"/>
                <a:cs typeface="Roboto"/>
                <a:sym typeface="Roboto"/>
              </a:rPr>
              <a:t>Como secretaria de la cooperativa quiero poder realizar el abm de la información de materiales para mantener actualizado el sitio</a:t>
            </a:r>
            <a:endParaRPr sz="2250">
              <a:solidFill>
                <a:srgbClr val="172B4D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6" name="Google Shape;2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4200" y="545325"/>
            <a:ext cx="5040575" cy="321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type="title"/>
          </p:nvPr>
        </p:nvSpPr>
        <p:spPr>
          <a:xfrm>
            <a:off x="446175" y="545325"/>
            <a:ext cx="78786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</p:txBody>
      </p:sp>
      <p:sp>
        <p:nvSpPr>
          <p:cNvPr id="242" name="Google Shape;242;p28"/>
          <p:cNvSpPr txBox="1"/>
          <p:nvPr/>
        </p:nvSpPr>
        <p:spPr>
          <a:xfrm>
            <a:off x="3284200" y="3737200"/>
            <a:ext cx="53583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 Hubo acuerdo en la primer votación, dando como resultado 13 story points</a:t>
            </a:r>
            <a:endParaRPr sz="18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8"/>
          <p:cNvSpPr txBox="1"/>
          <p:nvPr/>
        </p:nvSpPr>
        <p:spPr>
          <a:xfrm>
            <a:off x="446175" y="1118425"/>
            <a:ext cx="2627400" cy="3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GOT-15</a:t>
            </a:r>
            <a:br>
              <a:rPr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s" sz="2300">
                <a:latin typeface="Roboto"/>
                <a:ea typeface="Roboto"/>
                <a:cs typeface="Roboto"/>
                <a:sym typeface="Roboto"/>
              </a:rPr>
              <a:t>Como ciudadano quiero poder registrar los kilos de materiales para que el sistema los agregue</a:t>
            </a:r>
            <a:endParaRPr sz="2250">
              <a:solidFill>
                <a:srgbClr val="172B4D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4" name="Google Shape;2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4200" y="545325"/>
            <a:ext cx="5238830" cy="319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type="title"/>
          </p:nvPr>
        </p:nvSpPr>
        <p:spPr>
          <a:xfrm>
            <a:off x="446175" y="545325"/>
            <a:ext cx="78786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</p:txBody>
      </p:sp>
      <p:sp>
        <p:nvSpPr>
          <p:cNvPr id="250" name="Google Shape;250;p29"/>
          <p:cNvSpPr txBox="1"/>
          <p:nvPr/>
        </p:nvSpPr>
        <p:spPr>
          <a:xfrm>
            <a:off x="3284200" y="3737200"/>
            <a:ext cx="5924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 (No hubo acuerdo, participantes manifestaron sus razones para votar y se repitió la votación).</a:t>
            </a:r>
            <a:endParaRPr sz="18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9"/>
          <p:cNvSpPr txBox="1"/>
          <p:nvPr/>
        </p:nvSpPr>
        <p:spPr>
          <a:xfrm>
            <a:off x="446175" y="1118425"/>
            <a:ext cx="2627400" cy="4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GOT-83</a:t>
            </a:r>
            <a:br>
              <a:rPr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s" sz="2300">
                <a:latin typeface="Roboto"/>
                <a:ea typeface="Roboto"/>
                <a:cs typeface="Roboto"/>
                <a:sym typeface="Roboto"/>
              </a:rPr>
              <a:t>Como desarrollador quiero crear la documentación para representar gráficamente los artefactos del sistema</a:t>
            </a:r>
            <a:endParaRPr sz="2250">
              <a:solidFill>
                <a:srgbClr val="172B4D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2" name="Google Shape;2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4200" y="545325"/>
            <a:ext cx="5040575" cy="2662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type="title"/>
          </p:nvPr>
        </p:nvSpPr>
        <p:spPr>
          <a:xfrm>
            <a:off x="446175" y="545325"/>
            <a:ext cx="78786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</p:txBody>
      </p:sp>
      <p:sp>
        <p:nvSpPr>
          <p:cNvPr id="258" name="Google Shape;258;p30"/>
          <p:cNvSpPr txBox="1"/>
          <p:nvPr/>
        </p:nvSpPr>
        <p:spPr>
          <a:xfrm>
            <a:off x="3284200" y="3737200"/>
            <a:ext cx="5924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 Hubo acuerdo en la segunda votación, dando como resultado 13 story points</a:t>
            </a:r>
            <a:endParaRPr sz="18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30"/>
          <p:cNvSpPr txBox="1"/>
          <p:nvPr/>
        </p:nvSpPr>
        <p:spPr>
          <a:xfrm>
            <a:off x="446175" y="1118425"/>
            <a:ext cx="2627400" cy="4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GOT-83</a:t>
            </a:r>
            <a:br>
              <a:rPr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s" sz="2300">
                <a:latin typeface="Roboto"/>
                <a:ea typeface="Roboto"/>
                <a:cs typeface="Roboto"/>
                <a:sym typeface="Roboto"/>
              </a:rPr>
              <a:t>Como desarrollador quiero crear la documentación para representar gráficamente los artefactos del sistema</a:t>
            </a:r>
            <a:endParaRPr sz="2250">
              <a:solidFill>
                <a:srgbClr val="172B4D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0" name="Google Shape;2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525" y="545325"/>
            <a:ext cx="4831801" cy="319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880"/>
              <a:t>CRITERIO DE DONE</a:t>
            </a:r>
            <a:endParaRPr b="1" sz="2880"/>
          </a:p>
        </p:txBody>
      </p:sp>
      <p:sp>
        <p:nvSpPr>
          <p:cNvPr id="266" name="Google Shape;266;p31"/>
          <p:cNvSpPr txBox="1"/>
          <p:nvPr>
            <p:ph idx="4294967295" type="body"/>
          </p:nvPr>
        </p:nvSpPr>
        <p:spPr>
          <a:xfrm>
            <a:off x="729450" y="192187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9975" lvl="0" marL="457200" rtl="0" algn="l">
              <a:lnSpc>
                <a:spcPct val="12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29"/>
              <a:buFont typeface="Arial"/>
              <a:buChar char="●"/>
            </a:pPr>
            <a:r>
              <a:rPr lang="es" sz="143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Criterios de aceptación asociados completos.</a:t>
            </a:r>
            <a:endParaRPr sz="143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9975" lvl="0" marL="457200" rtl="0" algn="l">
              <a:lnSpc>
                <a:spcPct val="12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29"/>
              <a:buFont typeface="Arial"/>
              <a:buChar char="●"/>
            </a:pPr>
            <a:r>
              <a:rPr lang="es" sz="143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"code review" de otra persona del equipo para mergear con master.</a:t>
            </a:r>
            <a:endParaRPr sz="143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9975" lvl="0" marL="457200" rtl="0" algn="l">
              <a:lnSpc>
                <a:spcPct val="12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29"/>
              <a:buFont typeface="Arial"/>
              <a:buChar char="●"/>
            </a:pPr>
            <a:r>
              <a:rPr lang="es" sz="143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Evidencia con imágenes de lo realizado en la tarea en el caso de ser posible.</a:t>
            </a:r>
            <a:endParaRPr sz="143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9975" lvl="0" marL="457200" rtl="0" algn="l">
              <a:lnSpc>
                <a:spcPct val="12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29"/>
              <a:buFont typeface="Arial"/>
              <a:buChar char="●"/>
            </a:pPr>
            <a:r>
              <a:rPr lang="es" sz="143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del commit a github como comentario en la tarea.</a:t>
            </a:r>
            <a:endParaRPr sz="143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775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2"/>
          <p:cNvSpPr txBox="1"/>
          <p:nvPr>
            <p:ph idx="1" type="body"/>
          </p:nvPr>
        </p:nvSpPr>
        <p:spPr>
          <a:xfrm>
            <a:off x="567000" y="1995200"/>
            <a:ext cx="3893400" cy="23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58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Como secretaria de la cooperativa quiero poder realizar el abm de la información de materiales para mantener actualizado el sitio</a:t>
            </a:r>
            <a:endParaRPr sz="58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solidFill>
                <a:srgbClr val="172B4D"/>
              </a:solidFill>
              <a:highlight>
                <a:srgbClr val="EBECF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72" name="Google Shape;272;p32"/>
          <p:cNvSpPr txBox="1"/>
          <p:nvPr>
            <p:ph type="title"/>
          </p:nvPr>
        </p:nvSpPr>
        <p:spPr>
          <a:xfrm>
            <a:off x="456900" y="80800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grpSp>
        <p:nvGrpSpPr>
          <p:cNvPr id="273" name="Google Shape;273;p32"/>
          <p:cNvGrpSpPr/>
          <p:nvPr/>
        </p:nvGrpSpPr>
        <p:grpSpPr>
          <a:xfrm>
            <a:off x="4969825" y="470931"/>
            <a:ext cx="3557969" cy="4201444"/>
            <a:chOff x="4991000" y="2070350"/>
            <a:chExt cx="3537100" cy="2378400"/>
          </a:xfrm>
        </p:grpSpPr>
        <p:sp>
          <p:nvSpPr>
            <p:cNvPr id="274" name="Google Shape;274;p32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2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sp>
        <p:nvSpPr>
          <p:cNvPr id="276" name="Google Shape;276;p32"/>
          <p:cNvSpPr txBox="1"/>
          <p:nvPr/>
        </p:nvSpPr>
        <p:spPr>
          <a:xfrm>
            <a:off x="6258950" y="607300"/>
            <a:ext cx="148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7" name="Google Shape;27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0150" y="1440650"/>
            <a:ext cx="3177325" cy="271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/>
          <p:nvPr>
            <p:ph type="title"/>
          </p:nvPr>
        </p:nvSpPr>
        <p:spPr>
          <a:xfrm>
            <a:off x="456900" y="80800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83" name="Google Shape;283;p33"/>
          <p:cNvSpPr txBox="1"/>
          <p:nvPr>
            <p:ph idx="1" type="body"/>
          </p:nvPr>
        </p:nvSpPr>
        <p:spPr>
          <a:xfrm>
            <a:off x="567000" y="1972975"/>
            <a:ext cx="3893400" cy="23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Como secretaria quiero poder ver un listado de todos los pedidos para saber cuales hay que realizar</a:t>
            </a:r>
            <a:endParaRPr sz="480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grpSp>
        <p:nvGrpSpPr>
          <p:cNvPr id="284" name="Google Shape;284;p33"/>
          <p:cNvGrpSpPr/>
          <p:nvPr/>
        </p:nvGrpSpPr>
        <p:grpSpPr>
          <a:xfrm>
            <a:off x="4969825" y="470931"/>
            <a:ext cx="3557969" cy="4201444"/>
            <a:chOff x="4991000" y="2070350"/>
            <a:chExt cx="3537100" cy="2378400"/>
          </a:xfrm>
        </p:grpSpPr>
        <p:sp>
          <p:nvSpPr>
            <p:cNvPr id="285" name="Google Shape;285;p33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3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sp>
        <p:nvSpPr>
          <p:cNvPr id="287" name="Google Shape;287;p33"/>
          <p:cNvSpPr txBox="1"/>
          <p:nvPr/>
        </p:nvSpPr>
        <p:spPr>
          <a:xfrm>
            <a:off x="6258950" y="607300"/>
            <a:ext cx="148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8" name="Google Shape;2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713" y="1766775"/>
            <a:ext cx="2924175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4"/>
          <p:cNvSpPr txBox="1"/>
          <p:nvPr>
            <p:ph type="title"/>
          </p:nvPr>
        </p:nvSpPr>
        <p:spPr>
          <a:xfrm>
            <a:off x="456900" y="80800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94" name="Google Shape;294;p34"/>
          <p:cNvSpPr txBox="1"/>
          <p:nvPr>
            <p:ph idx="1" type="body"/>
          </p:nvPr>
        </p:nvSpPr>
        <p:spPr>
          <a:xfrm>
            <a:off x="567000" y="1662150"/>
            <a:ext cx="3893400" cy="23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9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Como secretaria de la cooperativa quiero poder registrarme para utilizar el sistema</a:t>
            </a:r>
            <a:endParaRPr sz="39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grpSp>
        <p:nvGrpSpPr>
          <p:cNvPr id="295" name="Google Shape;295;p34"/>
          <p:cNvGrpSpPr/>
          <p:nvPr/>
        </p:nvGrpSpPr>
        <p:grpSpPr>
          <a:xfrm>
            <a:off x="4969825" y="470931"/>
            <a:ext cx="3557969" cy="4201444"/>
            <a:chOff x="4991000" y="2070350"/>
            <a:chExt cx="3537100" cy="2378400"/>
          </a:xfrm>
        </p:grpSpPr>
        <p:sp>
          <p:nvSpPr>
            <p:cNvPr id="296" name="Google Shape;296;p34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sp>
        <p:nvSpPr>
          <p:cNvPr id="298" name="Google Shape;298;p34"/>
          <p:cNvSpPr txBox="1"/>
          <p:nvPr/>
        </p:nvSpPr>
        <p:spPr>
          <a:xfrm>
            <a:off x="6258950" y="607300"/>
            <a:ext cx="148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9" name="Google Shape;29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8638" y="1446975"/>
            <a:ext cx="2800350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"/>
          <p:cNvSpPr txBox="1"/>
          <p:nvPr>
            <p:ph type="title"/>
          </p:nvPr>
        </p:nvSpPr>
        <p:spPr>
          <a:xfrm>
            <a:off x="456900" y="80800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305" name="Google Shape;305;p35"/>
          <p:cNvSpPr txBox="1"/>
          <p:nvPr>
            <p:ph idx="1" type="body"/>
          </p:nvPr>
        </p:nvSpPr>
        <p:spPr>
          <a:xfrm>
            <a:off x="567000" y="1662150"/>
            <a:ext cx="3893400" cy="23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9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Como ciudadano quiero poder registrar los kilos de materiales para que el sistema los agregue</a:t>
            </a:r>
            <a:endParaRPr sz="39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grpSp>
        <p:nvGrpSpPr>
          <p:cNvPr id="306" name="Google Shape;306;p35"/>
          <p:cNvGrpSpPr/>
          <p:nvPr/>
        </p:nvGrpSpPr>
        <p:grpSpPr>
          <a:xfrm>
            <a:off x="4969825" y="470931"/>
            <a:ext cx="3557969" cy="4201444"/>
            <a:chOff x="4991000" y="2070350"/>
            <a:chExt cx="3537100" cy="2378400"/>
          </a:xfrm>
        </p:grpSpPr>
        <p:sp>
          <p:nvSpPr>
            <p:cNvPr id="307" name="Google Shape;307;p35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5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sp>
        <p:nvSpPr>
          <p:cNvPr id="309" name="Google Shape;309;p35"/>
          <p:cNvSpPr txBox="1"/>
          <p:nvPr/>
        </p:nvSpPr>
        <p:spPr>
          <a:xfrm>
            <a:off x="6258950" y="607300"/>
            <a:ext cx="148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0" name="Google Shape;3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325" y="1842400"/>
            <a:ext cx="3396975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/>
          <p:nvPr>
            <p:ph type="title"/>
          </p:nvPr>
        </p:nvSpPr>
        <p:spPr>
          <a:xfrm>
            <a:off x="267675" y="264300"/>
            <a:ext cx="51465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Pasos para resolver una tarea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316" name="Google Shape;316;p36"/>
          <p:cNvSpPr txBox="1"/>
          <p:nvPr>
            <p:ph idx="1" type="body"/>
          </p:nvPr>
        </p:nvSpPr>
        <p:spPr>
          <a:xfrm>
            <a:off x="721225" y="1018725"/>
            <a:ext cx="78918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" sz="2200"/>
              <a:t>Cada integrante fue eligiendo tareas del tablero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" sz="2200"/>
              <a:t>Para cada tarea se crea un branch con el formato </a:t>
            </a:r>
            <a:r>
              <a:rPr b="1" i="1" lang="es" sz="2200"/>
              <a:t>feature/NombreDeLaTarea</a:t>
            </a:r>
            <a:r>
              <a:rPr lang="es" sz="2200"/>
              <a:t> por ejemplo -&gt; </a:t>
            </a:r>
            <a:r>
              <a:rPr b="1" i="1" lang="es" sz="2200"/>
              <a:t>feature/GOT-8</a:t>
            </a:r>
            <a:endParaRPr b="1" i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" sz="2200"/>
              <a:t>Los mensajes del commit se escriben de la siguiente manera </a:t>
            </a:r>
            <a:r>
              <a:rPr b="1" i="1" lang="es" sz="2200"/>
              <a:t>NombreDeLaTarea: Explicación de lo realizado </a:t>
            </a:r>
            <a:r>
              <a:rPr lang="es" sz="2200"/>
              <a:t>por ejemplo -&gt; </a:t>
            </a:r>
            <a:r>
              <a:rPr b="1" i="1" lang="es" sz="2200"/>
              <a:t>GOT-43: Se agrega opción de 13 a 17 hs</a:t>
            </a:r>
            <a:endParaRPr sz="22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Sprint </a:t>
            </a:r>
            <a:r>
              <a:rPr lang="es"/>
              <a:t>Retrospective</a:t>
            </a:r>
            <a:r>
              <a:rPr lang="es"/>
              <a:t>  #1</a:t>
            </a: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853625" y="1995425"/>
            <a:ext cx="73512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Se r</a:t>
            </a:r>
            <a:r>
              <a:rPr lang="es" sz="2100">
                <a:latin typeface="Roboto"/>
                <a:ea typeface="Roboto"/>
                <a:cs typeface="Roboto"/>
                <a:sym typeface="Roboto"/>
              </a:rPr>
              <a:t>ealizó  el sábado 29/05.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El equipo expresó sus dificultades durante el sprint y aportó ideas de mejora para los siguientes sprint.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A continuación, los puntos más destacados de la charla: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/>
          <p:nvPr>
            <p:ph type="title"/>
          </p:nvPr>
        </p:nvSpPr>
        <p:spPr>
          <a:xfrm>
            <a:off x="267675" y="264300"/>
            <a:ext cx="51465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Pasos para resolver una tarea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322" name="Google Shape;322;p37"/>
          <p:cNvSpPr txBox="1"/>
          <p:nvPr>
            <p:ph idx="1" type="body"/>
          </p:nvPr>
        </p:nvSpPr>
        <p:spPr>
          <a:xfrm>
            <a:off x="721225" y="1018725"/>
            <a:ext cx="7891800" cy="35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" sz="2200"/>
              <a:t>Al finalizar la tarea, esta pasa a la columna “</a:t>
            </a:r>
            <a:r>
              <a:rPr b="1" i="1" lang="es" sz="2200"/>
              <a:t>TO MERGE</a:t>
            </a:r>
            <a:r>
              <a:rPr lang="es" sz="2200"/>
              <a:t>”, se crea un pull request en GITHUB, se agrega una imagen de la </a:t>
            </a:r>
            <a:r>
              <a:rPr lang="es" sz="2200"/>
              <a:t>resolución</a:t>
            </a:r>
            <a:r>
              <a:rPr lang="es" sz="2200"/>
              <a:t> (en caso de ser posible) y se agrega un comentario a la tarea con el link al commit.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" sz="2200"/>
              <a:t>Cualquier miembro del equipo se </a:t>
            </a:r>
            <a:r>
              <a:rPr lang="es" sz="2200"/>
              <a:t>encargará</a:t>
            </a:r>
            <a:r>
              <a:rPr lang="es" sz="2200"/>
              <a:t> de revisar que se cumplan estos puntos y de revisar el </a:t>
            </a:r>
            <a:r>
              <a:rPr lang="es" sz="2200"/>
              <a:t>código</a:t>
            </a:r>
            <a:r>
              <a:rPr lang="es" sz="2200"/>
              <a:t> para finalmente mergear la rama generada a la rama base y pasar a finalizada la tarea.</a:t>
            </a:r>
            <a:endParaRPr sz="2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Links </a:t>
            </a:r>
            <a:endParaRPr/>
          </a:p>
        </p:txBody>
      </p:sp>
      <p:sp>
        <p:nvSpPr>
          <p:cNvPr id="328" name="Google Shape;328;p38"/>
          <p:cNvSpPr txBox="1"/>
          <p:nvPr>
            <p:ph idx="1" type="body"/>
          </p:nvPr>
        </p:nvSpPr>
        <p:spPr>
          <a:xfrm>
            <a:off x="1295325" y="1631375"/>
            <a:ext cx="7122900" cy="29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100"/>
              <a:t>Repositorio: </a:t>
            </a:r>
            <a:r>
              <a:rPr lang="es" sz="2100" u="sng">
                <a:solidFill>
                  <a:schemeClr val="hlink"/>
                </a:solidFill>
                <a:hlinkClick r:id="rId3"/>
              </a:rPr>
              <a:t>https://github.com/acostatorrissi/grupo_ocho_tandil</a:t>
            </a:r>
            <a:r>
              <a:rPr lang="es" sz="2100"/>
              <a:t> </a:t>
            </a:r>
            <a:endParaRPr sz="2100"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100"/>
              <a:t>Backlog: </a:t>
            </a:r>
            <a:r>
              <a:rPr lang="es" sz="2100" u="sng">
                <a:solidFill>
                  <a:schemeClr val="hlink"/>
                </a:solidFill>
                <a:hlinkClick r:id="rId4"/>
              </a:rPr>
              <a:t>https://grupo-ocho-tandil.atlassian.net/jira/software/projects/GOT/boards/1/backlog</a:t>
            </a:r>
            <a:r>
              <a:rPr lang="es" sz="2100"/>
              <a:t> </a:t>
            </a:r>
            <a:endParaRPr sz="2100"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100"/>
              <a:t>Reportes: </a:t>
            </a:r>
            <a:r>
              <a:rPr lang="es" sz="2100" u="sng">
                <a:solidFill>
                  <a:schemeClr val="hlink"/>
                </a:solidFill>
                <a:hlinkClick r:id="rId5"/>
              </a:rPr>
              <a:t>https://grupo-ocho-tandil.atlassian.net/jira/software/projects/GOT/boards/1/reports</a:t>
            </a:r>
            <a:endParaRPr sz="2100"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100"/>
              <a:t>Prototipo: </a:t>
            </a:r>
            <a:r>
              <a:rPr lang="es" sz="2100" u="sng">
                <a:solidFill>
                  <a:schemeClr val="hlink"/>
                </a:solidFill>
                <a:hlinkClick r:id="rId6"/>
              </a:rPr>
              <a:t>https://www.figma.com/file/iCL7euqIf0MsK72seehGYm/Untitled?node-id=0%3A1</a:t>
            </a:r>
            <a:endParaRPr sz="21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9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</a:rPr>
              <a:t>Gracias.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819150" y="845600"/>
            <a:ext cx="7505700" cy="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</a:t>
            </a:r>
            <a:r>
              <a:rPr lang="es"/>
              <a:t>Qué funcionó bien?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0"/>
          <p:cNvSpPr txBox="1"/>
          <p:nvPr/>
        </p:nvSpPr>
        <p:spPr>
          <a:xfrm>
            <a:off x="896400" y="1721675"/>
            <a:ext cx="7351200" cy="48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Continuar con el mismo compromiso y nivel de comunicación.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Se valorizaron los procedimientos realizados con respecto a la organización de ramas y commits.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La incorporación del estado “To merge” previo a “Finalizado”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</a:t>
            </a:r>
            <a:r>
              <a:rPr lang="es"/>
              <a:t>Qué se debería mejorar</a:t>
            </a:r>
            <a:r>
              <a:rPr lang="es"/>
              <a:t>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1"/>
          <p:cNvSpPr txBox="1"/>
          <p:nvPr/>
        </p:nvSpPr>
        <p:spPr>
          <a:xfrm>
            <a:off x="896400" y="1894575"/>
            <a:ext cx="7351200" cy="43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" sz="2100">
                <a:latin typeface="Roboto"/>
                <a:ea typeface="Roboto"/>
                <a:cs typeface="Roboto"/>
                <a:sym typeface="Roboto"/>
              </a:rPr>
              <a:t>Basándonos en esta primera experiencia,  las estimaciones de los story points.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" sz="2100">
                <a:latin typeface="Roboto"/>
                <a:ea typeface="Roboto"/>
                <a:cs typeface="Roboto"/>
                <a:sym typeface="Roboto"/>
              </a:rPr>
              <a:t>Mayor detalle en la descripción de las tareas.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" sz="2100">
                <a:latin typeface="Roboto"/>
                <a:ea typeface="Roboto"/>
                <a:cs typeface="Roboto"/>
                <a:sym typeface="Roboto"/>
              </a:rPr>
              <a:t>Actualizar la presentación de la demo a medida que se vayan generando puntos de interés.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Compromisos para el </a:t>
            </a:r>
            <a:r>
              <a:rPr lang="es"/>
              <a:t>próximo</a:t>
            </a:r>
            <a:r>
              <a:rPr lang="es"/>
              <a:t> sprint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2"/>
          <p:cNvSpPr txBox="1"/>
          <p:nvPr/>
        </p:nvSpPr>
        <p:spPr>
          <a:xfrm>
            <a:off x="819150" y="1731150"/>
            <a:ext cx="7351200" cy="3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●"/>
            </a:pPr>
            <a:r>
              <a:rPr lang="es" sz="21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Incorporar una reunión semanal con formato de daily.</a:t>
            </a:r>
            <a:endParaRPr sz="21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●"/>
            </a:pPr>
            <a:r>
              <a:rPr lang="es" sz="21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Mantener la calidad tanto en el código como en los procesos.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Sprint  #2</a:t>
            </a:r>
            <a:endParaRPr/>
          </a:p>
        </p:txBody>
      </p:sp>
      <p:sp>
        <p:nvSpPr>
          <p:cNvPr id="206" name="Google Shape;206;p23"/>
          <p:cNvSpPr txBox="1"/>
          <p:nvPr/>
        </p:nvSpPr>
        <p:spPr>
          <a:xfrm>
            <a:off x="853625" y="1995425"/>
            <a:ext cx="76740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Gestionar el tratamiento de los materiales reciclables 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(Realizar el ABM de materiales y registrar su peso)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Listar los pedidos de retiro de materiales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791050" y="1297800"/>
            <a:ext cx="70101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980"/>
              <a:t>Poker Planning</a:t>
            </a:r>
            <a:endParaRPr b="1" sz="2980"/>
          </a:p>
        </p:txBody>
      </p:sp>
      <p:sp>
        <p:nvSpPr>
          <p:cNvPr id="212" name="Google Shape;212;p24"/>
          <p:cNvSpPr txBox="1"/>
          <p:nvPr>
            <p:ph idx="4294967295" type="body"/>
          </p:nvPr>
        </p:nvSpPr>
        <p:spPr>
          <a:xfrm>
            <a:off x="729450" y="1824000"/>
            <a:ext cx="72648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314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 moderador eligió la US GOT-63 como pivot, asignándole un puntaje de 5.</a:t>
            </a:r>
            <a:endParaRPr sz="2314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solidFill>
                  <a:schemeClr val="dk1"/>
                </a:solidFill>
                <a:highlight>
                  <a:srgbClr val="434343"/>
                </a:highlight>
                <a:latin typeface="Roboto"/>
                <a:ea typeface="Roboto"/>
                <a:cs typeface="Roboto"/>
                <a:sym typeface="Roboto"/>
              </a:rPr>
              <a:t>Como secretaria quiero poder ver un listado de todos los pedidos para saber cuales hay que realizar</a:t>
            </a:r>
            <a:endParaRPr sz="2600">
              <a:solidFill>
                <a:schemeClr val="dk1"/>
              </a:solidFill>
              <a:highlight>
                <a:srgbClr val="434343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type="title"/>
          </p:nvPr>
        </p:nvSpPr>
        <p:spPr>
          <a:xfrm>
            <a:off x="446175" y="545325"/>
            <a:ext cx="78786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</p:txBody>
      </p:sp>
      <p:sp>
        <p:nvSpPr>
          <p:cNvPr id="218" name="Google Shape;218;p25"/>
          <p:cNvSpPr txBox="1"/>
          <p:nvPr/>
        </p:nvSpPr>
        <p:spPr>
          <a:xfrm>
            <a:off x="3284200" y="3737200"/>
            <a:ext cx="5924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 (No hubo acuerdo, participantes manifestaron sus razones para votar y se repitió la votación).</a:t>
            </a:r>
            <a:endParaRPr sz="18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5"/>
          <p:cNvSpPr txBox="1"/>
          <p:nvPr/>
        </p:nvSpPr>
        <p:spPr>
          <a:xfrm>
            <a:off x="446175" y="1118425"/>
            <a:ext cx="2627400" cy="28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GOT-10</a:t>
            </a:r>
            <a:br>
              <a:rPr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s" sz="2300">
                <a:latin typeface="Roboto"/>
                <a:ea typeface="Roboto"/>
                <a:cs typeface="Roboto"/>
                <a:sym typeface="Roboto"/>
              </a:rPr>
              <a:t>Como secretaria de la cooperativa quiero poder registrarme para utilizar el sistema</a:t>
            </a:r>
            <a:endParaRPr sz="2250">
              <a:solidFill>
                <a:srgbClr val="172B4D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6625" y="545325"/>
            <a:ext cx="5182501" cy="319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>
            <p:ph type="title"/>
          </p:nvPr>
        </p:nvSpPr>
        <p:spPr>
          <a:xfrm>
            <a:off x="446175" y="545325"/>
            <a:ext cx="7878600" cy="8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</p:txBody>
      </p:sp>
      <p:sp>
        <p:nvSpPr>
          <p:cNvPr id="226" name="Google Shape;226;p26"/>
          <p:cNvSpPr txBox="1"/>
          <p:nvPr/>
        </p:nvSpPr>
        <p:spPr>
          <a:xfrm>
            <a:off x="3284200" y="3737200"/>
            <a:ext cx="5924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Hubo acuerdo en la segunda votación, dando como resultado 13 story points</a:t>
            </a:r>
            <a:endParaRPr sz="18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446175" y="1118425"/>
            <a:ext cx="2627400" cy="28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GOT-10</a:t>
            </a:r>
            <a:br>
              <a:rPr lang="es" sz="2250">
                <a:solidFill>
                  <a:srgbClr val="172B4D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es" sz="2300">
                <a:latin typeface="Roboto"/>
                <a:ea typeface="Roboto"/>
                <a:cs typeface="Roboto"/>
                <a:sym typeface="Roboto"/>
              </a:rPr>
              <a:t>Como secretaria de la cooperativa quiero poder registrarme para utilizar el sistema</a:t>
            </a:r>
            <a:endParaRPr sz="2250">
              <a:solidFill>
                <a:srgbClr val="172B4D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4200" y="545325"/>
            <a:ext cx="5314326" cy="3000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